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13"/>
  </p:notesMasterIdLst>
  <p:sldIdLst>
    <p:sldId id="257" r:id="rId3"/>
    <p:sldId id="258" r:id="rId4"/>
    <p:sldId id="256" r:id="rId5"/>
    <p:sldId id="275" r:id="rId6"/>
    <p:sldId id="271" r:id="rId7"/>
    <p:sldId id="273" r:id="rId8"/>
    <p:sldId id="276" r:id="rId9"/>
    <p:sldId id="274" r:id="rId10"/>
    <p:sldId id="260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E2C"/>
    <a:srgbClr val="A86ED4"/>
    <a:srgbClr val="D4E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86" autoAdjust="0"/>
  </p:normalViewPr>
  <p:slideViewPr>
    <p:cSldViewPr>
      <p:cViewPr>
        <p:scale>
          <a:sx n="66" d="100"/>
          <a:sy n="66" d="100"/>
        </p:scale>
        <p:origin x="1930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36CC2-AB1F-4CA0-895E-F6B2E069BFD3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9CE62-D7F2-4B88-A476-05C834FDB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82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9CE62-D7F2-4B88-A476-05C834FDB38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7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Houston is</a:t>
            </a:r>
            <a:r>
              <a:rPr lang="en-US" baseline="0" dirty="0" smtClean="0"/>
              <a:t> growing more diverse as the city population increases. However we are becoming more isolated within our own communities.</a:t>
            </a:r>
            <a:endParaRPr lang="en-US" dirty="0" smtClean="0"/>
          </a:p>
          <a:p>
            <a:r>
              <a:rPr lang="en-US" dirty="0" smtClean="0"/>
              <a:t>Ironically, most people do not even know the neighbors in their neighborhood</a:t>
            </a:r>
          </a:p>
          <a:p>
            <a:r>
              <a:rPr lang="en-US" dirty="0" smtClean="0"/>
              <a:t>Two way communication No voices and feedback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9CE62-D7F2-4B88-A476-05C834FDB38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56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9CE62-D7F2-4B88-A476-05C834FDB38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0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9CE62-D7F2-4B88-A476-05C834FDB3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71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9CE62-D7F2-4B88-A476-05C834FDB3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9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9CE62-D7F2-4B88-A476-05C834FDB3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62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9CE62-D7F2-4B88-A476-05C834FDB3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9CE62-D7F2-4B88-A476-05C834FDB38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16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9CE62-D7F2-4B88-A476-05C834FDB38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1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4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5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64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75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8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6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0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5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2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21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3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9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636615B-EECE-4A93-9EA4-01185BD3FF37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BF10001-D038-430D-A270-731E813AD22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ighborhoods.azurewebsites.net/" TargetMode="Externa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21" Type="http://schemas.openxmlformats.org/officeDocument/2006/relationships/image" Target="../media/image24.jpeg"/><Relationship Id="rId7" Type="http://schemas.openxmlformats.org/officeDocument/2006/relationships/image" Target="../media/image10.png"/><Relationship Id="rId12" Type="http://schemas.openxmlformats.org/officeDocument/2006/relationships/image" Target="../media/image15.gif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17.png"/><Relationship Id="rId3" Type="http://schemas.openxmlformats.org/officeDocument/2006/relationships/image" Target="../media/image5.png"/><Relationship Id="rId21" Type="http://schemas.openxmlformats.org/officeDocument/2006/relationships/image" Target="../media/image11.png"/><Relationship Id="rId7" Type="http://schemas.openxmlformats.org/officeDocument/2006/relationships/image" Target="../media/image28.png"/><Relationship Id="rId12" Type="http://schemas.openxmlformats.org/officeDocument/2006/relationships/image" Target="../media/image31.gif"/><Relationship Id="rId17" Type="http://schemas.openxmlformats.org/officeDocument/2006/relationships/image" Target="../media/image35.pn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24" Type="http://schemas.openxmlformats.org/officeDocument/2006/relationships/image" Target="../media/image9.png"/><Relationship Id="rId5" Type="http://schemas.openxmlformats.org/officeDocument/2006/relationships/image" Target="../media/image15.gif"/><Relationship Id="rId15" Type="http://schemas.openxmlformats.org/officeDocument/2006/relationships/image" Target="../media/image33.jpeg"/><Relationship Id="rId23" Type="http://schemas.openxmlformats.org/officeDocument/2006/relationships/image" Target="../media/image13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14.png"/><Relationship Id="rId22" Type="http://schemas.openxmlformats.org/officeDocument/2006/relationships/image" Target="../media/image12.png"/><Relationship Id="rId27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3.png"/><Relationship Id="rId18" Type="http://schemas.openxmlformats.org/officeDocument/2006/relationships/image" Target="../media/image11.png"/><Relationship Id="rId3" Type="http://schemas.openxmlformats.org/officeDocument/2006/relationships/image" Target="../media/image5.png"/><Relationship Id="rId21" Type="http://schemas.openxmlformats.org/officeDocument/2006/relationships/image" Target="../media/image9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11" Type="http://schemas.openxmlformats.org/officeDocument/2006/relationships/image" Target="../media/image41.png"/><Relationship Id="rId24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33.jpeg"/><Relationship Id="rId23" Type="http://schemas.openxmlformats.org/officeDocument/2006/relationships/image" Target="../media/image15.gif"/><Relationship Id="rId10" Type="http://schemas.openxmlformats.org/officeDocument/2006/relationships/image" Target="../media/image18.png"/><Relationship Id="rId19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Relationship Id="rId2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18" Type="http://schemas.openxmlformats.org/officeDocument/2006/relationships/image" Target="../media/image16.png"/><Relationship Id="rId3" Type="http://schemas.openxmlformats.org/officeDocument/2006/relationships/image" Target="../media/image5.png"/><Relationship Id="rId21" Type="http://schemas.openxmlformats.org/officeDocument/2006/relationships/image" Target="../media/image50.png"/><Relationship Id="rId7" Type="http://schemas.openxmlformats.org/officeDocument/2006/relationships/image" Target="../media/image11.png"/><Relationship Id="rId12" Type="http://schemas.openxmlformats.org/officeDocument/2006/relationships/image" Target="../media/image49.png"/><Relationship Id="rId17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48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19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600" y="48768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Re-discover your Neighborhood !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1412"/>
            <a:ext cx="5161278" cy="3870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419600" y="206756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Social networking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2610842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Community services &amp; Activities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19600" y="319174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City services and people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231" y="3942905"/>
            <a:ext cx="7787640" cy="1981200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1800" b="0" dirty="0" smtClean="0"/>
              <a:t>Create a thriving social community of users that make use of the site.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1800" dirty="0" smtClean="0"/>
              <a:t>Create new opportunities for users to connect with their neighbors and peers.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1800" dirty="0" smtClean="0"/>
              <a:t>Make this website a reliable source of information for the city and its citizens.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v"/>
            </a:pPr>
            <a:endParaRPr lang="en-US" sz="1800" b="0" dirty="0" smtClean="0"/>
          </a:p>
          <a:p>
            <a:pPr algn="just">
              <a:lnSpc>
                <a:spcPct val="200000"/>
              </a:lnSpc>
              <a:buFont typeface="Wingdings" pitchFamily="2" charset="2"/>
              <a:buChar char="v"/>
            </a:pPr>
            <a:endParaRPr lang="en-US" sz="18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355524" y="3810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Short term goals:</a:t>
            </a: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231" y="1064111"/>
            <a:ext cx="7600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/>
              <a:t>Develop mobile app</a:t>
            </a:r>
            <a:r>
              <a:rPr lang="en-US" sz="20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/>
              <a:t>Make users aware of their super neighborhoods</a:t>
            </a: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/>
              <a:t>Reliable source for information for the city to provide better </a:t>
            </a:r>
            <a:r>
              <a:rPr lang="en-US" sz="2000" dirty="0" smtClean="0"/>
              <a:t>services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1000" y="3057506"/>
            <a:ext cx="410456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Long term goals:</a:t>
            </a: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429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5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5346" y="173682"/>
            <a:ext cx="7300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While Social </a:t>
            </a:r>
            <a:r>
              <a:rPr lang="en-US" sz="2400" dirty="0"/>
              <a:t>networks </a:t>
            </a:r>
            <a:r>
              <a:rPr lang="en-US" sz="2400" dirty="0" smtClean="0"/>
              <a:t>connect us to the world</a:t>
            </a:r>
            <a:endParaRPr lang="en-US" sz="2400" dirty="0"/>
          </a:p>
        </p:txBody>
      </p:sp>
      <p:pic>
        <p:nvPicPr>
          <p:cNvPr id="4" name="Picture 2" descr="http://socialmediaseo.net/wp-content/uploads/2010/11/facebook-connec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1" r="6340"/>
          <a:stretch/>
        </p:blipFill>
        <p:spPr bwMode="auto">
          <a:xfrm>
            <a:off x="195346" y="991044"/>
            <a:ext cx="4948154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23840" y="2133600"/>
            <a:ext cx="3718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19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%</a:t>
            </a: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knew all of their neighbors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29%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knew some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their neighbors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28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%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Didn't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know any of them.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4572000"/>
            <a:ext cx="7848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communicated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neighbors by text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messaging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cell phones</a:t>
            </a:r>
          </a:p>
          <a:p>
            <a:pPr fontAlgn="base">
              <a:lnSpc>
                <a:spcPct val="200000"/>
              </a:lnSpc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4%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a social network site group connected to community issues</a:t>
            </a:r>
          </a:p>
          <a:p>
            <a:pPr fontAlgn="base">
              <a:lnSpc>
                <a:spcPct val="200000"/>
              </a:lnSpc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 neighbors using Twitter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14" y="6101806"/>
            <a:ext cx="2641631" cy="7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1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777873"/>
            <a:ext cx="10972800" cy="73152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1047" y="1175813"/>
            <a:ext cx="2385754" cy="271038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hlinkClick r:id="rId6"/>
          </p:cNvPr>
          <p:cNvSpPr/>
          <p:nvPr/>
        </p:nvSpPr>
        <p:spPr>
          <a:xfrm>
            <a:off x="1981200" y="3649800"/>
            <a:ext cx="542405" cy="138002"/>
          </a:xfrm>
          <a:prstGeom prst="rect">
            <a:avLst/>
          </a:prstGeom>
          <a:solidFill>
            <a:srgbClr val="A86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Login</a:t>
            </a:r>
            <a:endParaRPr lang="en-US" sz="105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3123" y="3043692"/>
            <a:ext cx="1820294" cy="182984"/>
            <a:chOff x="5943801" y="1824216"/>
            <a:chExt cx="2302292" cy="231436"/>
          </a:xfrm>
        </p:grpSpPr>
        <p:sp>
          <p:nvSpPr>
            <p:cNvPr id="66" name="Rectangle 65"/>
            <p:cNvSpPr/>
            <p:nvPr/>
          </p:nvSpPr>
          <p:spPr>
            <a:xfrm>
              <a:off x="5994047" y="1856343"/>
              <a:ext cx="2252046" cy="1993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A86E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943801" y="1824216"/>
              <a:ext cx="10573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>
                      <a:lumMod val="65000"/>
                    </a:schemeClr>
                  </a:solidFill>
                </a:rPr>
                <a:t>User name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2" y="1099612"/>
            <a:ext cx="2490218" cy="1867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723281" y="3325792"/>
            <a:ext cx="1810134" cy="182506"/>
            <a:chOff x="5956650" y="2091377"/>
            <a:chExt cx="2289443" cy="230832"/>
          </a:xfrm>
        </p:grpSpPr>
        <p:sp>
          <p:nvSpPr>
            <p:cNvPr id="70" name="Rectangle 69"/>
            <p:cNvSpPr/>
            <p:nvPr/>
          </p:nvSpPr>
          <p:spPr>
            <a:xfrm>
              <a:off x="5994047" y="2120294"/>
              <a:ext cx="2252046" cy="1993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A86E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956650" y="2091377"/>
              <a:ext cx="10573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>
                      <a:lumMod val="65000"/>
                    </a:schemeClr>
                  </a:solidFill>
                </a:rPr>
                <a:t>Password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398521" y="1109880"/>
            <a:ext cx="5730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Discover your community !</a:t>
            </a:r>
            <a:endParaRPr lang="en-US" sz="320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570980" y="151511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Connect for better life </a:t>
            </a:r>
            <a:endParaRPr lang="en-US" sz="1600" dirty="0"/>
          </a:p>
        </p:txBody>
      </p:sp>
      <p:pic>
        <p:nvPicPr>
          <p:cNvPr id="20" name="Picture 19" hidden="1"/>
          <p:cNvPicPr>
            <a:picLocks noChangeAspect="1"/>
          </p:cNvPicPr>
          <p:nvPr/>
        </p:nvPicPr>
        <p:blipFill rotWithShape="1">
          <a:blip r:embed="rId8"/>
          <a:srcRect r="48590"/>
          <a:stretch/>
        </p:blipFill>
        <p:spPr>
          <a:xfrm>
            <a:off x="708225" y="5208742"/>
            <a:ext cx="1566988" cy="438150"/>
          </a:xfrm>
          <a:prstGeom prst="rect">
            <a:avLst/>
          </a:prstGeom>
        </p:spPr>
      </p:pic>
      <p:pic>
        <p:nvPicPr>
          <p:cNvPr id="87" name="Picture 86" hidden="1"/>
          <p:cNvPicPr>
            <a:picLocks noChangeAspect="1"/>
          </p:cNvPicPr>
          <p:nvPr/>
        </p:nvPicPr>
        <p:blipFill rotWithShape="1">
          <a:blip r:embed="rId8"/>
          <a:srcRect l="57500"/>
          <a:stretch/>
        </p:blipFill>
        <p:spPr>
          <a:xfrm>
            <a:off x="715822" y="5806097"/>
            <a:ext cx="1541477" cy="52138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805636" y="5114309"/>
            <a:ext cx="6317636" cy="1419355"/>
            <a:chOff x="1786796" y="4838320"/>
            <a:chExt cx="6317636" cy="1419355"/>
          </a:xfrm>
        </p:grpSpPr>
        <p:sp>
          <p:nvSpPr>
            <p:cNvPr id="84" name="Rectangle 83"/>
            <p:cNvSpPr/>
            <p:nvPr/>
          </p:nvSpPr>
          <p:spPr>
            <a:xfrm>
              <a:off x="1790039" y="4838320"/>
              <a:ext cx="6314393" cy="1410080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562600" y="4945320"/>
              <a:ext cx="2276591" cy="230832"/>
              <a:chOff x="5969502" y="1856343"/>
              <a:chExt cx="2276591" cy="23083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5994047" y="1856343"/>
                <a:ext cx="2252046" cy="199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A86E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969502" y="1856343"/>
                <a:ext cx="10573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solidFill>
                      <a:schemeClr val="bg1">
                        <a:lumMod val="65000"/>
                      </a:schemeClr>
                    </a:solidFill>
                  </a:rPr>
                  <a:t>Your address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5727353" y="5225581"/>
              <a:ext cx="1057391" cy="230832"/>
              <a:chOff x="5969502" y="1856343"/>
              <a:chExt cx="1057391" cy="23083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5994047" y="1856343"/>
                <a:ext cx="845826" cy="199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A86E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969502" y="1856343"/>
                <a:ext cx="10573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solidFill>
                      <a:schemeClr val="bg1">
                        <a:lumMod val="65000"/>
                      </a:schemeClr>
                    </a:solidFill>
                  </a:rPr>
                  <a:t>ZIP</a:t>
                </a: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6993365" y="6026843"/>
              <a:ext cx="845826" cy="187398"/>
            </a:xfrm>
            <a:prstGeom prst="rect">
              <a:avLst/>
            </a:prstGeom>
            <a:solidFill>
              <a:srgbClr val="A86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Register</a:t>
              </a:r>
              <a:endParaRPr lang="en-US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08458" y="4940133"/>
              <a:ext cx="3149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</a:rPr>
                <a:t>New to the neighborhood ?</a:t>
              </a:r>
              <a:endParaRPr lang="en-US" sz="2000" dirty="0">
                <a:solidFill>
                  <a:srgbClr val="7030A0"/>
                </a:solidFill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562600" y="5549240"/>
              <a:ext cx="2276591" cy="230832"/>
              <a:chOff x="5969502" y="1617279"/>
              <a:chExt cx="2276591" cy="23083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5994047" y="1617279"/>
                <a:ext cx="2252046" cy="199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A86E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969502" y="1617279"/>
                <a:ext cx="10573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solidFill>
                      <a:schemeClr val="bg1">
                        <a:lumMod val="65000"/>
                      </a:schemeClr>
                    </a:solidFill>
                  </a:rPr>
                  <a:t>New user name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568409" y="5789531"/>
              <a:ext cx="2276591" cy="230832"/>
              <a:chOff x="5975311" y="2370259"/>
              <a:chExt cx="2276591" cy="23083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5999856" y="2370259"/>
                <a:ext cx="2252046" cy="199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A86E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975311" y="2370259"/>
                <a:ext cx="10573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solidFill>
                      <a:schemeClr val="bg1">
                        <a:lumMod val="65000"/>
                      </a:schemeClr>
                    </a:solidFill>
                  </a:rPr>
                  <a:t>New password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717953" y="5225581"/>
              <a:ext cx="1057391" cy="230832"/>
              <a:chOff x="5969502" y="1856343"/>
              <a:chExt cx="1057391" cy="230832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5994047" y="1856343"/>
                <a:ext cx="845826" cy="199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A86E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5969502" y="1856343"/>
                <a:ext cx="10573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solidFill>
                      <a:schemeClr val="bg1">
                        <a:lumMod val="65000"/>
                      </a:schemeClr>
                    </a:solidFill>
                  </a:rPr>
                  <a:t>APT #</a:t>
                </a:r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1786796" y="5253038"/>
              <a:ext cx="3698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/>
                <a:t>Register now, and get to know your neighbors !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 smtClean="0"/>
                <a:t>Work, have fun and get things done !</a:t>
              </a:r>
              <a:endParaRPr lang="en-US" sz="12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809961" y="6026843"/>
              <a:ext cx="4267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*We trust you !, and we will send you conformation code to the address you provided :)</a:t>
              </a:r>
              <a:endParaRPr lang="en-US" sz="9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1066800" y="304800"/>
            <a:ext cx="914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1143000"/>
            <a:ext cx="381000" cy="5715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hidden="1"/>
          <p:cNvPicPr>
            <a:picLocks noChangeAspect="1"/>
          </p:cNvPicPr>
          <p:nvPr/>
        </p:nvPicPr>
        <p:blipFill rotWithShape="1">
          <a:blip r:embed="rId4"/>
          <a:srcRect r="48590"/>
          <a:stretch/>
        </p:blipFill>
        <p:spPr>
          <a:xfrm>
            <a:off x="708225" y="5208742"/>
            <a:ext cx="1566988" cy="4381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008697"/>
            <a:ext cx="9144000" cy="1288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86" hidden="1"/>
          <p:cNvPicPr>
            <a:picLocks noChangeAspect="1"/>
          </p:cNvPicPr>
          <p:nvPr/>
        </p:nvPicPr>
        <p:blipFill rotWithShape="1">
          <a:blip r:embed="rId4"/>
          <a:srcRect l="57500"/>
          <a:stretch/>
        </p:blipFill>
        <p:spPr>
          <a:xfrm>
            <a:off x="715822" y="5806097"/>
            <a:ext cx="1541477" cy="5213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664" y="2208312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1615" y="2874264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70888" y="937260"/>
            <a:ext cx="1037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Neighborhood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789682" y="93726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Neighbors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627882" y="933959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Services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5018" y="93726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Activates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81000" y="1005075"/>
            <a:ext cx="170688" cy="13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418081" y="1005075"/>
            <a:ext cx="182119" cy="132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827438"/>
            <a:ext cx="1066800" cy="31007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752600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792730" y="1008697"/>
            <a:ext cx="0" cy="1288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581400" y="1008697"/>
            <a:ext cx="0" cy="1288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335018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029200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64" y="1198870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36093" y="1529505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32819" y="1864077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3309" y="2550817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6" name="Picture 10" descr="http://www.chinasf.org/calenda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3"/>
          <a:stretch/>
        </p:blipFill>
        <p:spPr bwMode="auto">
          <a:xfrm>
            <a:off x="69820" y="2623023"/>
            <a:ext cx="231197" cy="1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www.flaticon.com/png/256/3244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0" y="2896818"/>
            <a:ext cx="236692" cy="23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1859229" y="812569"/>
            <a:ext cx="1645971" cy="216041"/>
            <a:chOff x="1859229" y="812569"/>
            <a:chExt cx="1645971" cy="216041"/>
          </a:xfrm>
        </p:grpSpPr>
        <p:pic>
          <p:nvPicPr>
            <p:cNvPr id="34" name="Picture 4" descr="http://wiki.wpi.edu/images/images/c/cb/Warnin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667" y="845069"/>
              <a:ext cx="151385" cy="13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http://static.squarespace.com/static/530a28b5e4b0ce720624047c/t/530a36e4e4b039a663b1c958/1393178345702/icon-video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59229" y="837708"/>
              <a:ext cx="144769" cy="144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http://icdn.pro/images/en/s/u/survey-icone-9264-128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67445" y="832408"/>
              <a:ext cx="143563" cy="1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://www.chinasf.org/calendar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23"/>
            <a:stretch/>
          </p:blipFill>
          <p:spPr bwMode="auto">
            <a:xfrm>
              <a:off x="2474165" y="844609"/>
              <a:ext cx="149527" cy="119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4" descr="http://www.clker.com/cliparts/1/f/f/c/1194989129480209475aiga_lost_and_found_.svg.med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098" y="815156"/>
              <a:ext cx="175613" cy="168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://www.eastwoodvolunteerbureau.org.uk/images/car-icon.gif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2C2E2C"/>
                </a:clrFrom>
                <a:clrTo>
                  <a:srgbClr val="2C2E2C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216" y="812569"/>
              <a:ext cx="216836" cy="21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3"/>
            <a:srcRect l="25964" t="64534" r="49999" b="20933"/>
            <a:stretch/>
          </p:blipFill>
          <p:spPr>
            <a:xfrm>
              <a:off x="1922291" y="897761"/>
              <a:ext cx="76201" cy="762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3"/>
            <a:srcRect l="25964" t="64534" r="49999" b="20933"/>
            <a:stretch/>
          </p:blipFill>
          <p:spPr>
            <a:xfrm>
              <a:off x="2112352" y="904188"/>
              <a:ext cx="76201" cy="762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3"/>
            <a:srcRect l="25964" t="64534" r="49999" b="20933"/>
            <a:stretch/>
          </p:blipFill>
          <p:spPr>
            <a:xfrm>
              <a:off x="2821691" y="873594"/>
              <a:ext cx="76201" cy="76200"/>
            </a:xfrm>
            <a:prstGeom prst="rect">
              <a:avLst/>
            </a:prstGeom>
          </p:spPr>
        </p:pic>
        <p:pic>
          <p:nvPicPr>
            <p:cNvPr id="44" name="Picture 8" descr="http://www.clker.com/cliparts/e/w/T/q/9/L/running-icon-on-transparent-background-md.png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897" y="849419"/>
              <a:ext cx="137932" cy="13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http://agora.xtec.cat/iesalcarras/moodle/pluginfile.php/199042/block_html/content/coffee-cup-icon-hi.png"/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424" y="851361"/>
              <a:ext cx="116776" cy="12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3"/>
            <a:srcRect l="25964" t="64534" r="49999" b="20933"/>
            <a:stretch/>
          </p:blipFill>
          <p:spPr>
            <a:xfrm>
              <a:off x="3297212" y="843366"/>
              <a:ext cx="76201" cy="76200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3"/>
          <a:srcRect l="25964" t="64534" r="49999" b="20933"/>
          <a:stretch/>
        </p:blipFill>
        <p:spPr>
          <a:xfrm>
            <a:off x="236762" y="1578510"/>
            <a:ext cx="76201" cy="76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1266029"/>
            <a:ext cx="419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Your neighbors are there for you !</a:t>
            </a:r>
            <a:endParaRPr lang="en-US" sz="12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492870" y="1541554"/>
            <a:ext cx="3317129" cy="230832"/>
            <a:chOff x="5943801" y="1846584"/>
            <a:chExt cx="2302292" cy="225855"/>
          </a:xfrm>
        </p:grpSpPr>
        <p:sp>
          <p:nvSpPr>
            <p:cNvPr id="54" name="Rectangle 53"/>
            <p:cNvSpPr/>
            <p:nvPr/>
          </p:nvSpPr>
          <p:spPr>
            <a:xfrm>
              <a:off x="5994047" y="1856343"/>
              <a:ext cx="2252046" cy="1993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A86E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943801" y="1846584"/>
              <a:ext cx="2175892" cy="22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Offer a </a:t>
              </a:r>
              <a:r>
                <a:rPr lang="en-US" sz="900" dirty="0" smtClean="0">
                  <a:solidFill>
                    <a:schemeClr val="bg1">
                      <a:lumMod val="65000"/>
                    </a:schemeClr>
                  </a:solidFill>
                </a:rPr>
                <a:t>service, start an activity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</a:rPr>
                <a:t>, ask for one or just say Hi !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38199" y="1929926"/>
            <a:ext cx="1983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Ned</a:t>
            </a:r>
            <a:r>
              <a:rPr lang="en-US" sz="1200" dirty="0" smtClean="0"/>
              <a:t> is hosting an </a:t>
            </a:r>
            <a:r>
              <a:rPr lang="en-US" sz="1200" dirty="0" smtClean="0">
                <a:solidFill>
                  <a:srgbClr val="7030A0"/>
                </a:solidFill>
              </a:rPr>
              <a:t>Event</a:t>
            </a:r>
            <a:endParaRPr lang="en-US" sz="1200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t="7370" r="19453" b="57199"/>
          <a:stretch/>
        </p:blipFill>
        <p:spPr>
          <a:xfrm>
            <a:off x="576105" y="1859429"/>
            <a:ext cx="290005" cy="26296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01232" y="2103120"/>
            <a:ext cx="2360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Winning Houston </a:t>
            </a:r>
            <a:r>
              <a:rPr lang="en-US" sz="1200" dirty="0" err="1" smtClean="0">
                <a:solidFill>
                  <a:srgbClr val="7030A0"/>
                </a:solidFill>
              </a:rPr>
              <a:t>Hackathon</a:t>
            </a:r>
            <a:r>
              <a:rPr lang="en-US" sz="1200" dirty="0" smtClean="0">
                <a:solidFill>
                  <a:srgbClr val="7030A0"/>
                </a:solidFill>
              </a:rPr>
              <a:t> party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890" y="2258648"/>
            <a:ext cx="152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10 Neighbors are coming 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12249" y="2267574"/>
            <a:ext cx="152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5 Neighbors are not sure 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2" name="Picture 10" descr="http://www.chinasf.org/calenda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3"/>
          <a:stretch/>
        </p:blipFill>
        <p:spPr bwMode="auto">
          <a:xfrm>
            <a:off x="620353" y="2186410"/>
            <a:ext cx="180505" cy="14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7"/>
          <a:srcRect l="8045" t="11274" r="35016" b="19507"/>
          <a:stretch/>
        </p:blipFill>
        <p:spPr>
          <a:xfrm>
            <a:off x="4005104" y="1475944"/>
            <a:ext cx="4724400" cy="358140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t="7370" r="19453" b="57199"/>
          <a:stretch/>
        </p:blipFill>
        <p:spPr>
          <a:xfrm>
            <a:off x="40663" y="1211198"/>
            <a:ext cx="290005" cy="2629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0" name="Picture 2" descr="http://icons.iconarchive.com/icons/visualpharm/icons8-metro-style/512/Buzz-Message-icon.png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381" y="1582007"/>
            <a:ext cx="197912" cy="1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iles.softicons.com/download/application-icons/messages-icon-by-soundforge/png/512x512/MessagesIcon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3" y="1906707"/>
            <a:ext cx="203850" cy="2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866110" y="4009299"/>
            <a:ext cx="1983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Robert </a:t>
            </a:r>
            <a:r>
              <a:rPr lang="en-US" sz="1200" dirty="0" smtClean="0"/>
              <a:t>is offering </a:t>
            </a:r>
            <a:r>
              <a:rPr lang="en-US" sz="1200" dirty="0" smtClean="0">
                <a:solidFill>
                  <a:srgbClr val="7030A0"/>
                </a:solidFill>
              </a:rPr>
              <a:t>Carpool</a:t>
            </a:r>
            <a:endParaRPr lang="en-US" sz="1200" dirty="0">
              <a:solidFill>
                <a:srgbClr val="7030A0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t="7370" r="19453" b="57199"/>
          <a:stretch/>
        </p:blipFill>
        <p:spPr>
          <a:xfrm>
            <a:off x="604016" y="3938802"/>
            <a:ext cx="290005" cy="2629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6105" y="2474092"/>
            <a:ext cx="3157695" cy="1183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5" y="3939973"/>
            <a:ext cx="290005" cy="261793"/>
          </a:xfrm>
          <a:prstGeom prst="rect">
            <a:avLst/>
          </a:prstGeom>
        </p:spPr>
      </p:pic>
      <p:pic>
        <p:nvPicPr>
          <p:cNvPr id="75" name="Picture 2" descr="http://www.eastwoodvolunteerbureau.org.uk/images/car-icon.gif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2C2E2C"/>
              </a:clrFrom>
              <a:clrTo>
                <a:srgbClr val="2C2E2C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97" y="4249162"/>
            <a:ext cx="216836" cy="21604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838199" y="4217124"/>
            <a:ext cx="2360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Downtown Houston center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25471" y="4408067"/>
            <a:ext cx="152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3 seats are available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58975" y="2542881"/>
            <a:ext cx="1777899" cy="443326"/>
            <a:chOff x="640121" y="2485523"/>
            <a:chExt cx="1777899" cy="443326"/>
          </a:xfrm>
        </p:grpSpPr>
        <p:sp>
          <p:nvSpPr>
            <p:cNvPr id="78" name="TextBox 77"/>
            <p:cNvSpPr txBox="1"/>
            <p:nvPr/>
          </p:nvSpPr>
          <p:spPr>
            <a:xfrm>
              <a:off x="883090" y="2485523"/>
              <a:ext cx="621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Robert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21" y="2556922"/>
              <a:ext cx="290005" cy="261793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894020" y="2682628"/>
              <a:ext cx="15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Great, I will be there !</a:t>
              </a:r>
              <a:endParaRPr lang="en-US" sz="1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65791" y="3148992"/>
            <a:ext cx="2829982" cy="432408"/>
            <a:chOff x="652304" y="2938013"/>
            <a:chExt cx="2829982" cy="4324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00" t="15555" r="30833" b="24445"/>
            <a:stretch/>
          </p:blipFill>
          <p:spPr>
            <a:xfrm>
              <a:off x="652304" y="3031963"/>
              <a:ext cx="301841" cy="212552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905292" y="2938013"/>
              <a:ext cx="621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Jaime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02148" y="3124200"/>
              <a:ext cx="25801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Cool, I’m </a:t>
              </a:r>
              <a:r>
                <a:rPr lang="en-US" sz="1000" dirty="0" err="1" smtClean="0"/>
                <a:t>geting</a:t>
              </a:r>
              <a:r>
                <a:rPr lang="en-US" sz="1000" dirty="0" smtClean="0"/>
                <a:t> some food with me,</a:t>
              </a:r>
              <a:endParaRPr lang="en-US" sz="1000" dirty="0"/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640121" y="3022856"/>
            <a:ext cx="2987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576105" y="4586972"/>
            <a:ext cx="3157695" cy="6429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658975" y="4655761"/>
            <a:ext cx="1777899" cy="443326"/>
            <a:chOff x="640121" y="2485523"/>
            <a:chExt cx="1777899" cy="443326"/>
          </a:xfrm>
        </p:grpSpPr>
        <p:sp>
          <p:nvSpPr>
            <p:cNvPr id="85" name="TextBox 84"/>
            <p:cNvSpPr txBox="1"/>
            <p:nvPr/>
          </p:nvSpPr>
          <p:spPr>
            <a:xfrm>
              <a:off x="883090" y="2485523"/>
              <a:ext cx="621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Ned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21" y="2556922"/>
              <a:ext cx="290005" cy="261793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894020" y="2682628"/>
              <a:ext cx="15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Awesome,  I need a ride ! </a:t>
              </a:r>
              <a:endParaRPr lang="en-US" sz="10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65791" y="5580350"/>
            <a:ext cx="2232100" cy="297741"/>
            <a:chOff x="652304" y="3031963"/>
            <a:chExt cx="2232100" cy="297741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00" t="15555" r="30833" b="24445"/>
            <a:stretch/>
          </p:blipFill>
          <p:spPr>
            <a:xfrm>
              <a:off x="652304" y="3031963"/>
              <a:ext cx="301841" cy="212552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905291" y="3052705"/>
              <a:ext cx="1979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Cas</a:t>
              </a:r>
              <a:r>
                <a:rPr lang="en-US" sz="1200" dirty="0" smtClean="0"/>
                <a:t> is needs </a:t>
              </a:r>
              <a:r>
                <a:rPr lang="en-US" sz="1200" dirty="0" smtClean="0">
                  <a:solidFill>
                    <a:srgbClr val="7030A0"/>
                  </a:solidFill>
                </a:rPr>
                <a:t>Babysitter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640121" y="5135736"/>
            <a:ext cx="2987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t="7370" r="19453" b="57199"/>
          <a:stretch/>
        </p:blipFill>
        <p:spPr>
          <a:xfrm>
            <a:off x="659376" y="4714208"/>
            <a:ext cx="290005" cy="262964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889380" y="5838639"/>
            <a:ext cx="2360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2 kids, 2-4 pm tomorrow</a:t>
            </a:r>
            <a:endParaRPr lang="en-US" sz="1200" dirty="0">
              <a:solidFill>
                <a:srgbClr val="7030A0"/>
              </a:solidFill>
            </a:endParaRPr>
          </a:p>
        </p:txBody>
      </p:sp>
      <p:pic>
        <p:nvPicPr>
          <p:cNvPr id="96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662601" y="5842996"/>
            <a:ext cx="249759" cy="22232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0" descr="http://www.chinasf.org/calenda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3"/>
          <a:stretch/>
        </p:blipFill>
        <p:spPr bwMode="auto">
          <a:xfrm>
            <a:off x="4353750" y="3425991"/>
            <a:ext cx="119627" cy="9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http://www.eastwoodvolunteerbureau.org.uk/images/car-icon.gif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2C2E2C"/>
              </a:clrFrom>
              <a:clrTo>
                <a:srgbClr val="2C2E2C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329096"/>
            <a:ext cx="143705" cy="143178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4755810" y="4533518"/>
            <a:ext cx="165524" cy="14734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http://www.eastwoodvolunteerbureau.org.uk/images/car-icon.gif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2C2E2C"/>
              </a:clrFrom>
              <a:clrTo>
                <a:srgbClr val="2C2E2C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52" y="2450478"/>
            <a:ext cx="143705" cy="143178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" descr="http://www.chinasf.org/calenda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3"/>
          <a:stretch/>
        </p:blipFill>
        <p:spPr bwMode="auto">
          <a:xfrm>
            <a:off x="6872794" y="4647387"/>
            <a:ext cx="119627" cy="9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6284540" y="3154490"/>
            <a:ext cx="165524" cy="14734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7723061" y="2805519"/>
            <a:ext cx="165524" cy="14734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 descr="http://icdn.pro/images/en/s/u/survey-icone-9264-128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9512" y="2245604"/>
            <a:ext cx="221975" cy="22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4"/>
          <a:srcRect t="62176"/>
          <a:stretch/>
        </p:blipFill>
        <p:spPr>
          <a:xfrm>
            <a:off x="3986787" y="5135736"/>
            <a:ext cx="4724400" cy="2362200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066800" y="304800"/>
            <a:ext cx="914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2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1143000"/>
            <a:ext cx="381000" cy="5715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hidden="1"/>
          <p:cNvPicPr>
            <a:picLocks noChangeAspect="1"/>
          </p:cNvPicPr>
          <p:nvPr/>
        </p:nvPicPr>
        <p:blipFill rotWithShape="1">
          <a:blip r:embed="rId4"/>
          <a:srcRect r="48590"/>
          <a:stretch/>
        </p:blipFill>
        <p:spPr>
          <a:xfrm>
            <a:off x="708225" y="5208742"/>
            <a:ext cx="1566988" cy="4381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008697"/>
            <a:ext cx="9144000" cy="1288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 hidden="1"/>
          <p:cNvPicPr>
            <a:picLocks noChangeAspect="1"/>
          </p:cNvPicPr>
          <p:nvPr/>
        </p:nvPicPr>
        <p:blipFill rotWithShape="1">
          <a:blip r:embed="rId4"/>
          <a:srcRect l="57500"/>
          <a:stretch/>
        </p:blipFill>
        <p:spPr>
          <a:xfrm>
            <a:off x="715822" y="5806097"/>
            <a:ext cx="1541477" cy="521382"/>
          </a:xfrm>
          <a:prstGeom prst="rect">
            <a:avLst/>
          </a:prstGeom>
        </p:spPr>
      </p:pic>
      <p:pic>
        <p:nvPicPr>
          <p:cNvPr id="1026" name="Picture 2" descr="http://www.eastwoodvolunteerbureau.org.uk/images/car-icon.gif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4" y="2548103"/>
            <a:ext cx="314909" cy="3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87" y="1245472"/>
            <a:ext cx="8297255" cy="517400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0664" y="2208312"/>
            <a:ext cx="307289" cy="313755"/>
            <a:chOff x="21615" y="1815366"/>
            <a:chExt cx="307289" cy="313755"/>
          </a:xfrm>
        </p:grpSpPr>
        <p:sp>
          <p:nvSpPr>
            <p:cNvPr id="5" name="Oval 4"/>
            <p:cNvSpPr/>
            <p:nvPr/>
          </p:nvSpPr>
          <p:spPr>
            <a:xfrm>
              <a:off x="21615" y="1815366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https://cdn3.iconfinder.com/data/icons/unicons-vector-icons-pack/32/cart-empty-512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73" y="1878330"/>
              <a:ext cx="208757" cy="208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30136" y="2883408"/>
            <a:ext cx="307289" cy="313755"/>
            <a:chOff x="30136" y="2819560"/>
            <a:chExt cx="307289" cy="313755"/>
          </a:xfrm>
        </p:grpSpPr>
        <p:sp>
          <p:nvSpPr>
            <p:cNvPr id="47" name="Oval 46"/>
            <p:cNvSpPr/>
            <p:nvPr/>
          </p:nvSpPr>
          <p:spPr>
            <a:xfrm>
              <a:off x="30136" y="2819560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10" descr="http://www.vtstateparks.com/howto/images/pets.pn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" y="2862072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25425" y="3223598"/>
            <a:ext cx="317650" cy="313755"/>
            <a:chOff x="25425" y="3159750"/>
            <a:chExt cx="317650" cy="313755"/>
          </a:xfrm>
        </p:grpSpPr>
        <p:sp>
          <p:nvSpPr>
            <p:cNvPr id="48" name="Oval 47"/>
            <p:cNvSpPr/>
            <p:nvPr/>
          </p:nvSpPr>
          <p:spPr>
            <a:xfrm>
              <a:off x="25425" y="3159750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6" name="Picture 12" descr="http://www.clipartbest.com/cliparts/Rid/gdB/RidgdByi9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8805">
              <a:off x="34448" y="3162349"/>
              <a:ext cx="308627" cy="27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40665" y="3557021"/>
            <a:ext cx="307289" cy="313755"/>
            <a:chOff x="40665" y="3493173"/>
            <a:chExt cx="307289" cy="313755"/>
          </a:xfrm>
        </p:grpSpPr>
        <p:sp>
          <p:nvSpPr>
            <p:cNvPr id="49" name="Oval 48"/>
            <p:cNvSpPr/>
            <p:nvPr/>
          </p:nvSpPr>
          <p:spPr>
            <a:xfrm>
              <a:off x="40665" y="3493173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 descr="https://cdn1.iconfinder.com/data/icons/mobile-development-icons/256/Lecturer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" y="3535750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770888" y="937260"/>
            <a:ext cx="1037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Neighborhood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789682" y="93726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Neighbors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627882" y="933959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Services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5018" y="93726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Activates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81000" y="1005075"/>
            <a:ext cx="170688" cy="13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18081" y="1005075"/>
            <a:ext cx="182119" cy="132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827438"/>
            <a:ext cx="1066800" cy="31007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752600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792730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581400" y="1008697"/>
            <a:ext cx="0" cy="1288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335018" y="1008697"/>
            <a:ext cx="0" cy="1288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029200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0664" y="1198870"/>
            <a:ext cx="307289" cy="313755"/>
            <a:chOff x="40664" y="1198870"/>
            <a:chExt cx="307289" cy="313755"/>
          </a:xfrm>
        </p:grpSpPr>
        <p:sp>
          <p:nvSpPr>
            <p:cNvPr id="52" name="Oval 51"/>
            <p:cNvSpPr/>
            <p:nvPr/>
          </p:nvSpPr>
          <p:spPr>
            <a:xfrm>
              <a:off x="40664" y="1198870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0" name="Picture 16" descr="http://www.jasmology.com/blog/wp-content/uploads/2014/03/plus-icon.gif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3" y="1236507"/>
              <a:ext cx="248390" cy="248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36093" y="1529505"/>
            <a:ext cx="307289" cy="313755"/>
            <a:chOff x="36093" y="1529505"/>
            <a:chExt cx="307289" cy="313755"/>
          </a:xfrm>
        </p:grpSpPr>
        <p:sp>
          <p:nvSpPr>
            <p:cNvPr id="53" name="Oval 52"/>
            <p:cNvSpPr/>
            <p:nvPr/>
          </p:nvSpPr>
          <p:spPr>
            <a:xfrm>
              <a:off x="36093" y="1529505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6" name="Picture 22" descr="http://www.iconsdb.com/icons/download/black/home-5-512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" y="1560015"/>
              <a:ext cx="225622" cy="22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32819" y="1864077"/>
            <a:ext cx="307289" cy="313755"/>
            <a:chOff x="32819" y="1864077"/>
            <a:chExt cx="307289" cy="313755"/>
          </a:xfrm>
        </p:grpSpPr>
        <p:sp>
          <p:nvSpPr>
            <p:cNvPr id="50" name="Oval 49"/>
            <p:cNvSpPr/>
            <p:nvPr/>
          </p:nvSpPr>
          <p:spPr>
            <a:xfrm>
              <a:off x="32819" y="1864077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8" name="Picture 24" descr="http://www.clker.com/cliparts/1/f/f/c/1194989129480209475aiga_lost_and_found_.svg.med.png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9" y="1905000"/>
              <a:ext cx="238081" cy="22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Oval 113"/>
          <p:cNvSpPr/>
          <p:nvPr/>
        </p:nvSpPr>
        <p:spPr>
          <a:xfrm>
            <a:off x="25424" y="3904446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0" name="Picture 26" descr="http://www.herbalvista.com/catalog/view/theme/default/image/star.jp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1" y="3894063"/>
            <a:ext cx="291560" cy="29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hidden="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1687" y="1267006"/>
            <a:ext cx="8452957" cy="4905194"/>
          </a:xfrm>
          <a:prstGeom prst="rect">
            <a:avLst/>
          </a:prstGeom>
        </p:spPr>
      </p:pic>
      <p:pic>
        <p:nvPicPr>
          <p:cNvPr id="117" name="Picture 22" descr="http://www.iconsdb.com/icons/download/black/home-5-512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54520"/>
            <a:ext cx="123569" cy="12356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4" descr="http://www.clker.com/cliparts/1/f/f/c/1194989129480209475aiga_lost_and_found_.svg.med.png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121" y="4250978"/>
            <a:ext cx="163393" cy="15685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4" descr="https://cdn3.iconfinder.com/data/icons/unicons-vector-icons-pack/32/cart-empty-512.png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416" y="3368191"/>
            <a:ext cx="144731" cy="14473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0" descr="http://www.vtstateparks.com/howto/images/pets.pn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231F20"/>
              </a:clrFrom>
              <a:clrTo>
                <a:srgbClr val="231F20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42" y="3374829"/>
            <a:ext cx="170646" cy="17064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4" descr="https://cdn1.iconfinder.com/data/icons/mobile-development-icons/256/Lectur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50" y="2266290"/>
            <a:ext cx="160263" cy="160263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3069394" y="3724979"/>
            <a:ext cx="231915" cy="20643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4" descr="https://cdn1.iconfinder.com/data/icons/mobile-development-icons/256/Lectur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10" y="2319770"/>
            <a:ext cx="160263" cy="160263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https://cdn1.iconfinder.com/data/icons/mobile-development-icons/256/Lectur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177" y="1905000"/>
            <a:ext cx="160263" cy="160263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4" descr="https://cdn1.iconfinder.com/data/icons/mobile-development-icons/256/Lectur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68" y="3476889"/>
            <a:ext cx="160263" cy="160263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4" descr="https://cdn1.iconfinder.com/data/icons/mobile-development-icons/256/Lectur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426553"/>
            <a:ext cx="160263" cy="160263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4" descr="https://cdn1.iconfinder.com/data/icons/mobile-development-icons/256/Lectur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017569"/>
            <a:ext cx="160263" cy="160263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4" descr="https://cdn1.iconfinder.com/data/icons/mobile-development-icons/256/Lectur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891" y="4572000"/>
            <a:ext cx="160263" cy="160263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4" descr="https://cdn1.iconfinder.com/data/icons/mobile-development-icons/256/Lecturer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416" y="5611111"/>
            <a:ext cx="160263" cy="160263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4" descr="http://www.clker.com/cliparts/1/f/f/c/1194989129480209475aiga_lost_and_found_.svg.med.png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732" y="2375654"/>
            <a:ext cx="163393" cy="15685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4" descr="http://www.clker.com/cliparts/1/f/f/c/1194989129480209475aiga_lost_and_found_.svg.med.png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92" y="3296400"/>
            <a:ext cx="163393" cy="15685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4" descr="http://www.clker.com/cliparts/1/f/f/c/1194989129480209475aiga_lost_and_found_.svg.med.png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91" y="1785648"/>
            <a:ext cx="163393" cy="15685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2" descr="http://www.iconsdb.com/icons/download/black/home-5-512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25" y="3070214"/>
            <a:ext cx="123569" cy="12356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4" descr="http://www.clker.com/cliparts/1/f/f/c/1194989129480209475aiga_lost_and_found_.svg.med.png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416" y="1701342"/>
            <a:ext cx="163393" cy="15685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2" descr="http://www.iconsdb.com/icons/download/black/home-5-512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15" y="2704980"/>
            <a:ext cx="123569" cy="12356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2" descr="http://www.iconsdb.com/icons/download/black/home-5-512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429" y="2292163"/>
            <a:ext cx="123569" cy="12356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2" descr="http://www.iconsdb.com/icons/download/black/home-5-512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730" y="1674663"/>
            <a:ext cx="123569" cy="12356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4" descr="https://cdn3.iconfinder.com/data/icons/unicons-vector-icons-pack/32/cart-empty-512.png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26" y="3512922"/>
            <a:ext cx="144731" cy="14473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https://cdn3.iconfinder.com/data/icons/unicons-vector-icons-pack/32/cart-empty-512.png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082" y="4770195"/>
            <a:ext cx="144731" cy="14473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https://cdn3.iconfinder.com/data/icons/unicons-vector-icons-pack/32/cart-empty-512.png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10" y="5334000"/>
            <a:ext cx="144731" cy="1447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3533213" y="3284192"/>
            <a:ext cx="231915" cy="20643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4" descr="https://cdn3.iconfinder.com/data/icons/unicons-vector-icons-pack/32/cart-empty-512.png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29" y="4893213"/>
            <a:ext cx="144731" cy="14473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6547821" y="2895678"/>
            <a:ext cx="231915" cy="20643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6112591" y="3060797"/>
            <a:ext cx="231915" cy="20643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3872348" y="1867981"/>
            <a:ext cx="231915" cy="20643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4750245" y="2927059"/>
            <a:ext cx="231915" cy="20643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3672985" y="4517033"/>
            <a:ext cx="231915" cy="20643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2279962" y="3936624"/>
            <a:ext cx="231915" cy="20643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12" descr="http://www.clipartbest.com/cliparts/Rid/gdB/RidgdByi9.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05">
            <a:off x="1109940" y="3305799"/>
            <a:ext cx="231915" cy="20643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4" descr="http://www.clker.com/cliparts/1/f/f/c/1194989129480209475aiga_lost_and_found_.svg.med.png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504" y="4139772"/>
            <a:ext cx="163393" cy="15685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859229" y="812569"/>
            <a:ext cx="1645971" cy="216041"/>
            <a:chOff x="1859229" y="812569"/>
            <a:chExt cx="1645971" cy="216041"/>
          </a:xfrm>
        </p:grpSpPr>
        <p:pic>
          <p:nvPicPr>
            <p:cNvPr id="152" name="Picture 4" descr="http://wiki.wpi.edu/images/images/c/cb/Warning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667" y="845069"/>
              <a:ext cx="151385" cy="13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14" descr="http://static.squarespace.com/static/530a28b5e4b0ce720624047c/t/530a36e4e4b039a663b1c958/1393178345702/icon-video.png"/>
            <p:cNvPicPr>
              <a:picLocks noChangeAspect="1" noChangeArrowheads="1"/>
            </p:cNvPicPr>
            <p:nvPr/>
          </p:nvPicPr>
          <p:blipFill>
            <a:blip r:embed="rId2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59229" y="837708"/>
              <a:ext cx="144769" cy="144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6" descr="http://icdn.pro/images/en/s/u/survey-icone-9264-128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67445" y="832408"/>
              <a:ext cx="143563" cy="1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10" descr="http://www.chinasf.org/calendar.jpg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23"/>
            <a:stretch/>
          </p:blipFill>
          <p:spPr bwMode="auto">
            <a:xfrm>
              <a:off x="2474165" y="844609"/>
              <a:ext cx="149527" cy="119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4" descr="http://www.clker.com/cliparts/1/f/f/c/1194989129480209475aiga_lost_and_found_.svg.med.png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098" y="815156"/>
              <a:ext cx="175613" cy="168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http://www.eastwoodvolunteerbureau.org.uk/images/car-icon.gif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2C2E2C"/>
                </a:clrFrom>
                <a:clrTo>
                  <a:srgbClr val="2C2E2C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216" y="812569"/>
              <a:ext cx="216836" cy="21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25"/>
            <a:srcRect l="25964" t="64534" r="49999" b="20933"/>
            <a:stretch/>
          </p:blipFill>
          <p:spPr>
            <a:xfrm>
              <a:off x="1922291" y="897761"/>
              <a:ext cx="76201" cy="76200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25"/>
            <a:srcRect l="25964" t="64534" r="49999" b="20933"/>
            <a:stretch/>
          </p:blipFill>
          <p:spPr>
            <a:xfrm>
              <a:off x="2112352" y="904188"/>
              <a:ext cx="76201" cy="7620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25"/>
            <a:srcRect l="25964" t="64534" r="49999" b="20933"/>
            <a:stretch/>
          </p:blipFill>
          <p:spPr>
            <a:xfrm>
              <a:off x="2821691" y="873594"/>
              <a:ext cx="76201" cy="76200"/>
            </a:xfrm>
            <a:prstGeom prst="rect">
              <a:avLst/>
            </a:prstGeom>
          </p:spPr>
        </p:pic>
        <p:pic>
          <p:nvPicPr>
            <p:cNvPr id="91" name="Picture 8" descr="http://www.clker.com/cliparts/e/w/T/q/9/L/running-icon-on-transparent-background-md.png"/>
            <p:cNvPicPr>
              <a:picLocks noChangeAspect="1" noChangeArrowheads="1"/>
            </p:cNvPicPr>
            <p:nvPr/>
          </p:nvPicPr>
          <p:blipFill>
            <a:blip r:embed="rId2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897" y="849419"/>
              <a:ext cx="137932" cy="13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4" descr="http://agora.xtec.cat/iesalcarras/moodle/pluginfile.php/199042/block_html/content/coffee-cup-icon-hi.png"/>
            <p:cNvPicPr>
              <a:picLocks noChangeAspect="1" noChangeArrowheads="1"/>
            </p:cNvPicPr>
            <p:nvPr/>
          </p:nvPicPr>
          <p:blipFill>
            <a:blip r:embed="rId2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424" y="851361"/>
              <a:ext cx="116776" cy="12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25"/>
            <a:srcRect l="25964" t="64534" r="49999" b="20933"/>
            <a:stretch/>
          </p:blipFill>
          <p:spPr>
            <a:xfrm>
              <a:off x="3297212" y="843366"/>
              <a:ext cx="76201" cy="76200"/>
            </a:xfrm>
            <a:prstGeom prst="rect">
              <a:avLst/>
            </a:prstGeom>
          </p:spPr>
        </p:pic>
      </p:grpSp>
      <p:pic>
        <p:nvPicPr>
          <p:cNvPr id="96" name="Picture 22" descr="http://www.iconsdb.com/icons/download/black/home-5-512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987" y="4707057"/>
            <a:ext cx="126275" cy="1262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/>
        </p:nvSpPr>
        <p:spPr>
          <a:xfrm>
            <a:off x="1066800" y="304800"/>
            <a:ext cx="914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5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1143000"/>
            <a:ext cx="381000" cy="54863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hidden="1"/>
          <p:cNvPicPr>
            <a:picLocks noChangeAspect="1"/>
          </p:cNvPicPr>
          <p:nvPr/>
        </p:nvPicPr>
        <p:blipFill rotWithShape="1">
          <a:blip r:embed="rId4"/>
          <a:srcRect r="48590"/>
          <a:stretch/>
        </p:blipFill>
        <p:spPr>
          <a:xfrm>
            <a:off x="708225" y="5208742"/>
            <a:ext cx="1566988" cy="4381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008697"/>
            <a:ext cx="9144000" cy="1288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 hidden="1"/>
          <p:cNvPicPr>
            <a:picLocks noChangeAspect="1"/>
          </p:cNvPicPr>
          <p:nvPr/>
        </p:nvPicPr>
        <p:blipFill rotWithShape="1">
          <a:blip r:embed="rId4"/>
          <a:srcRect l="57500"/>
          <a:stretch/>
        </p:blipFill>
        <p:spPr>
          <a:xfrm>
            <a:off x="715822" y="5806097"/>
            <a:ext cx="1541477" cy="5213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664" y="2208312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1615" y="2874264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70888" y="937260"/>
            <a:ext cx="1037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Neighborhood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789682" y="93726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Neighbors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627882" y="933959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Services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5018" y="93726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Activates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81000" y="1005075"/>
            <a:ext cx="170688" cy="13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18081" y="1005075"/>
            <a:ext cx="182119" cy="132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827438"/>
            <a:ext cx="1066800" cy="31007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752600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792730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581400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335018" y="1008697"/>
            <a:ext cx="0" cy="1288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029200" y="1008697"/>
            <a:ext cx="0" cy="1288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0664" y="1198870"/>
            <a:ext cx="307289" cy="313755"/>
            <a:chOff x="40664" y="1198870"/>
            <a:chExt cx="307289" cy="313755"/>
          </a:xfrm>
        </p:grpSpPr>
        <p:sp>
          <p:nvSpPr>
            <p:cNvPr id="52" name="Oval 51"/>
            <p:cNvSpPr/>
            <p:nvPr/>
          </p:nvSpPr>
          <p:spPr>
            <a:xfrm>
              <a:off x="40664" y="1198870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0" name="Picture 16" descr="http://www.jasmology.com/blog/wp-content/uploads/2014/03/plus-icon.gif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3" y="1236507"/>
              <a:ext cx="248390" cy="248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36093" y="1529505"/>
            <a:ext cx="307289" cy="313755"/>
            <a:chOff x="36093" y="1529505"/>
            <a:chExt cx="307289" cy="313755"/>
          </a:xfrm>
        </p:grpSpPr>
        <p:sp>
          <p:nvSpPr>
            <p:cNvPr id="53" name="Oval 52"/>
            <p:cNvSpPr/>
            <p:nvPr/>
          </p:nvSpPr>
          <p:spPr>
            <a:xfrm>
              <a:off x="36093" y="1529505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6" descr="http://img4.wikia.nocookie.net/__cb20090517180732/nation/images/2/2e/Book_icon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9" y="1593306"/>
              <a:ext cx="259532" cy="186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2819" y="1864077"/>
            <a:ext cx="307289" cy="313755"/>
            <a:chOff x="32819" y="1864077"/>
            <a:chExt cx="307289" cy="313755"/>
          </a:xfrm>
        </p:grpSpPr>
        <p:sp>
          <p:nvSpPr>
            <p:cNvPr id="50" name="Oval 49"/>
            <p:cNvSpPr/>
            <p:nvPr/>
          </p:nvSpPr>
          <p:spPr>
            <a:xfrm>
              <a:off x="32819" y="1864077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8" descr="http://www.clker.com/cliparts/e/w/T/q/9/L/running-icon-on-transparent-background-md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1" y="1903490"/>
              <a:ext cx="244819" cy="234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icons.iconarchive.com/icons/martin-berube/food/256/pop-corn-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6" y="2920112"/>
            <a:ext cx="214936" cy="21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/>
          <p:cNvSpPr/>
          <p:nvPr/>
        </p:nvSpPr>
        <p:spPr>
          <a:xfrm>
            <a:off x="33309" y="2550817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ttp://agora.xtec.cat/iesalcarras/moodle/pluginfile.php/199042/block_html/content/coffee-cup-icon-hi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9" y="2579316"/>
            <a:ext cx="207263" cy="21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visitwales.com/~/media/Icons/cycling.ashx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" y="2203118"/>
            <a:ext cx="269316" cy="2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2518" y="3549467"/>
            <a:ext cx="307289" cy="313755"/>
            <a:chOff x="22518" y="3207079"/>
            <a:chExt cx="307289" cy="313755"/>
          </a:xfrm>
        </p:grpSpPr>
        <p:sp>
          <p:nvSpPr>
            <p:cNvPr id="46" name="Oval 45"/>
            <p:cNvSpPr/>
            <p:nvPr/>
          </p:nvSpPr>
          <p:spPr>
            <a:xfrm>
              <a:off x="22518" y="3207079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80" name="Picture 8" descr="http://static.squarespace.com/static/513a3459e4b08c563beff5d6/t/515b29a9e4b0522104ed5ad5/1364928946837/Family%20Icon%20Square.png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1" y="3214454"/>
              <a:ext cx="274148" cy="27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30136" y="3886161"/>
            <a:ext cx="307289" cy="313755"/>
            <a:chOff x="30136" y="3543773"/>
            <a:chExt cx="307289" cy="313755"/>
          </a:xfrm>
        </p:grpSpPr>
        <p:sp>
          <p:nvSpPr>
            <p:cNvPr id="47" name="Oval 46"/>
            <p:cNvSpPr/>
            <p:nvPr/>
          </p:nvSpPr>
          <p:spPr>
            <a:xfrm>
              <a:off x="30136" y="3543773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82" name="Picture 10" descr="http://wcdn3.dataknet.com/static/resources/icons/set74/be0c01be.png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26" y="3619089"/>
              <a:ext cx="184243" cy="184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25425" y="4226351"/>
            <a:ext cx="307289" cy="313755"/>
            <a:chOff x="25425" y="3883963"/>
            <a:chExt cx="307289" cy="313755"/>
          </a:xfrm>
        </p:grpSpPr>
        <p:sp>
          <p:nvSpPr>
            <p:cNvPr id="48" name="Oval 47"/>
            <p:cNvSpPr/>
            <p:nvPr/>
          </p:nvSpPr>
          <p:spPr>
            <a:xfrm>
              <a:off x="25425" y="3883963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84" name="Picture 12" descr="http://www.clker.com/cliparts/a/8/a/5/1197148936706642855markus_wanderer.svg.hi.png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0531" y="3904250"/>
              <a:ext cx="171907" cy="269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25425" y="4563045"/>
            <a:ext cx="307289" cy="313755"/>
            <a:chOff x="25425" y="4220657"/>
            <a:chExt cx="307289" cy="313755"/>
          </a:xfrm>
        </p:grpSpPr>
        <p:sp>
          <p:nvSpPr>
            <p:cNvPr id="70" name="Oval 69"/>
            <p:cNvSpPr/>
            <p:nvPr/>
          </p:nvSpPr>
          <p:spPr>
            <a:xfrm>
              <a:off x="25425" y="4220657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26" descr="http://www.herbalvista.com/catalog/view/theme/default/image/star.jp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2" y="4229357"/>
              <a:ext cx="291560" cy="291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Oval 73"/>
          <p:cNvSpPr/>
          <p:nvPr/>
        </p:nvSpPr>
        <p:spPr>
          <a:xfrm>
            <a:off x="28472" y="3220209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6" name="Picture 14" descr="https://cdn1.iconfinder.com/data/icons/windows-8-metro-style/512/shopping_basket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" y="3258251"/>
            <a:ext cx="208791" cy="20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1848" y="1293185"/>
            <a:ext cx="8297255" cy="5174009"/>
          </a:xfrm>
          <a:prstGeom prst="rect">
            <a:avLst/>
          </a:prstGeom>
        </p:spPr>
      </p:pic>
      <p:pic>
        <p:nvPicPr>
          <p:cNvPr id="60" name="Picture 4" descr="http://agora.xtec.cat/iesalcarras/moodle/pluginfile.php/199042/block_html/content/coffee-cup-icon-hi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0" y="5032512"/>
            <a:ext cx="129021" cy="13468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http://www.clker.com/cliparts/e/w/T/q/9/L/running-icon-on-transparent-background-md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408296"/>
            <a:ext cx="152400" cy="14624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http://www.clker.com/cliparts/e/w/T/q/9/L/running-icon-on-transparent-background-md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23571"/>
            <a:ext cx="152400" cy="14624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http://www.clker.com/cliparts/e/w/T/q/9/L/running-icon-on-transparent-background-md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58251"/>
            <a:ext cx="152400" cy="14624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http://www.clker.com/cliparts/e/w/T/q/9/L/running-icon-on-transparent-background-md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707694"/>
            <a:ext cx="152400" cy="14624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http://www.clker.com/cliparts/e/w/T/q/9/L/running-icon-on-transparent-background-md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88" y="2215922"/>
            <a:ext cx="152400" cy="14624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http://www.clker.com/cliparts/e/w/T/q/9/L/running-icon-on-transparent-background-md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682" y="4717063"/>
            <a:ext cx="152400" cy="14624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http://www.clker.com/cliparts/e/w/T/q/9/L/running-icon-on-transparent-background-md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" y="3809414"/>
            <a:ext cx="152400" cy="14624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http://img4.wikia.nocookie.net/__cb20090517180732/nation/images/2/2e/Book_icon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9" y="3286597"/>
            <a:ext cx="161559" cy="115974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http://img4.wikia.nocookie.net/__cb20090517180732/nation/images/2/2e/Book_icon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246638"/>
            <a:ext cx="161559" cy="115974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http://img4.wikia.nocookie.net/__cb20090517180732/nation/images/2/2e/Book_icon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381" y="4863305"/>
            <a:ext cx="161559" cy="115974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http://img4.wikia.nocookie.net/__cb20090517180732/nation/images/2/2e/Book_icon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83" y="5018974"/>
            <a:ext cx="161559" cy="115974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http://img4.wikia.nocookie.net/__cb20090517180732/nation/images/2/2e/Book_icon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4265506"/>
            <a:ext cx="161559" cy="115974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ttp://img4.wikia.nocookie.net/__cb20090517180732/nation/images/2/2e/Book_icon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94" y="5027212"/>
            <a:ext cx="161559" cy="115974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ttp://img4.wikia.nocookie.net/__cb20090517180732/nation/images/2/2e/Book_icon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53" y="3498855"/>
            <a:ext cx="161559" cy="115974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ttp://img4.wikia.nocookie.net/__cb20090517180732/nation/images/2/2e/Book_icon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686" y="2816277"/>
            <a:ext cx="161559" cy="115974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ttp://www.visitwales.com/~/media/Icons/cycling.ashx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488599"/>
            <a:ext cx="167649" cy="16764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 descr="http://www.visitwales.com/~/media/Icons/cycling.ashx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10091"/>
            <a:ext cx="167649" cy="16764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 descr="http://www.visitwales.com/~/media/Icons/cycling.ashx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133" y="1937128"/>
            <a:ext cx="167649" cy="16764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6" descr="http://www.visitwales.com/~/media/Icons/cycling.ashx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638800"/>
            <a:ext cx="167649" cy="16764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 descr="http://www.visitwales.com/~/media/Icons/cycling.ashx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93" y="5181600"/>
            <a:ext cx="167649" cy="16764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http://www.visitwales.com/~/media/Icons/cycling.ashx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710" y="5867400"/>
            <a:ext cx="167649" cy="16764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http://www.visitwales.com/~/media/Icons/cycling.ashx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738" y="3818294"/>
            <a:ext cx="167649" cy="16764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http://agora.xtec.cat/iesalcarras/moodle/pluginfile.php/199042/block_html/content/coffee-cup-icon-hi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133" y="4809460"/>
            <a:ext cx="129021" cy="13468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http://agora.xtec.cat/iesalcarras/moodle/pluginfile.php/199042/block_html/content/coffee-cup-icon-hi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436" y="3750954"/>
            <a:ext cx="129021" cy="13468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http://agora.xtec.cat/iesalcarras/moodle/pluginfile.php/199042/block_html/content/coffee-cup-icon-hi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97" y="2550231"/>
            <a:ext cx="129021" cy="13468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http://agora.xtec.cat/iesalcarras/moodle/pluginfile.php/199042/block_html/content/coffee-cup-icon-hi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01" y="2305654"/>
            <a:ext cx="129021" cy="13468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4" descr="https://cdn1.iconfinder.com/data/icons/windows-8-metro-style/512/shopping_basket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52076"/>
            <a:ext cx="129973" cy="12997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4" descr="https://cdn1.iconfinder.com/data/icons/windows-8-metro-style/512/shopping_basket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56" y="4181651"/>
            <a:ext cx="129973" cy="12997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4" descr="https://cdn1.iconfinder.com/data/icons/windows-8-metro-style/512/shopping_basket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54" y="3066510"/>
            <a:ext cx="129973" cy="12997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4" descr="https://cdn1.iconfinder.com/data/icons/windows-8-metro-style/512/shopping_basket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144" y="2962593"/>
            <a:ext cx="129973" cy="12997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4" descr="https://cdn1.iconfinder.com/data/icons/windows-8-metro-style/512/shopping_basket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223" y="3712753"/>
            <a:ext cx="129973" cy="12997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/>
          <p:cNvGrpSpPr/>
          <p:nvPr/>
        </p:nvGrpSpPr>
        <p:grpSpPr>
          <a:xfrm>
            <a:off x="1859229" y="812569"/>
            <a:ext cx="1645971" cy="216041"/>
            <a:chOff x="1859229" y="812569"/>
            <a:chExt cx="1645971" cy="216041"/>
          </a:xfrm>
        </p:grpSpPr>
        <p:pic>
          <p:nvPicPr>
            <p:cNvPr id="110" name="Picture 4" descr="http://wiki.wpi.edu/images/images/c/cb/Warning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667" y="845069"/>
              <a:ext cx="151385" cy="13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4" descr="http://static.squarespace.com/static/530a28b5e4b0ce720624047c/t/530a36e4e4b039a663b1c958/1393178345702/icon-video.png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59229" y="837708"/>
              <a:ext cx="144769" cy="144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6" descr="http://icdn.pro/images/en/s/u/survey-icone-9264-128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67445" y="832408"/>
              <a:ext cx="143563" cy="1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10" descr="http://www.chinasf.org/calendar.jpg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23"/>
            <a:stretch/>
          </p:blipFill>
          <p:spPr bwMode="auto">
            <a:xfrm>
              <a:off x="2474165" y="844609"/>
              <a:ext cx="149527" cy="119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4" descr="http://www.clker.com/cliparts/1/f/f/c/1194989129480209475aiga_lost_and_found_.svg.med.png"/>
            <p:cNvPicPr>
              <a:picLocks noChangeAspect="1" noChangeArrowheads="1"/>
            </p:cNvPicPr>
            <p:nvPr/>
          </p:nvPicPr>
          <p:blipFill>
            <a:blip r:embed="rId2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098" y="815156"/>
              <a:ext cx="175613" cy="168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http://www.eastwoodvolunteerbureau.org.uk/images/car-icon.gif"/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2C2E2C"/>
                </a:clrFrom>
                <a:clrTo>
                  <a:srgbClr val="2C2E2C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216" y="812569"/>
              <a:ext cx="216836" cy="21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24"/>
            <a:srcRect l="25964" t="64534" r="49999" b="20933"/>
            <a:stretch/>
          </p:blipFill>
          <p:spPr>
            <a:xfrm>
              <a:off x="1922291" y="897761"/>
              <a:ext cx="76201" cy="76200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24"/>
            <a:srcRect l="25964" t="64534" r="49999" b="20933"/>
            <a:stretch/>
          </p:blipFill>
          <p:spPr>
            <a:xfrm>
              <a:off x="2112352" y="904188"/>
              <a:ext cx="76201" cy="76200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24"/>
            <a:srcRect l="25964" t="64534" r="49999" b="20933"/>
            <a:stretch/>
          </p:blipFill>
          <p:spPr>
            <a:xfrm>
              <a:off x="2821691" y="873594"/>
              <a:ext cx="76201" cy="76200"/>
            </a:xfrm>
            <a:prstGeom prst="rect">
              <a:avLst/>
            </a:prstGeom>
          </p:spPr>
        </p:pic>
        <p:pic>
          <p:nvPicPr>
            <p:cNvPr id="119" name="Picture 8" descr="http://www.clker.com/cliparts/e/w/T/q/9/L/running-icon-on-transparent-background-md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897" y="849419"/>
              <a:ext cx="137932" cy="13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4" descr="http://agora.xtec.cat/iesalcarras/moodle/pluginfile.php/199042/block_html/content/coffee-cup-icon-hi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424" y="851361"/>
              <a:ext cx="116776" cy="12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24"/>
            <a:srcRect l="25964" t="64534" r="49999" b="20933"/>
            <a:stretch/>
          </p:blipFill>
          <p:spPr>
            <a:xfrm>
              <a:off x="3297212" y="843366"/>
              <a:ext cx="76201" cy="76200"/>
            </a:xfrm>
            <a:prstGeom prst="rect">
              <a:avLst/>
            </a:prstGeom>
          </p:spPr>
        </p:pic>
      </p:grpSp>
      <p:sp>
        <p:nvSpPr>
          <p:cNvPr id="122" name="Rectangle 121"/>
          <p:cNvSpPr/>
          <p:nvPr/>
        </p:nvSpPr>
        <p:spPr>
          <a:xfrm>
            <a:off x="1066800" y="304800"/>
            <a:ext cx="914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2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3" b="24407"/>
          <a:stretch/>
        </p:blipFill>
        <p:spPr>
          <a:xfrm>
            <a:off x="-685800" y="15240"/>
            <a:ext cx="13953864" cy="6842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33400"/>
            <a:ext cx="13732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Super neighborhoods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36365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1143000"/>
            <a:ext cx="381000" cy="5715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hidden="1"/>
          <p:cNvPicPr>
            <a:picLocks noChangeAspect="1"/>
          </p:cNvPicPr>
          <p:nvPr/>
        </p:nvPicPr>
        <p:blipFill rotWithShape="1">
          <a:blip r:embed="rId4"/>
          <a:srcRect r="48590"/>
          <a:stretch/>
        </p:blipFill>
        <p:spPr>
          <a:xfrm>
            <a:off x="708225" y="5208742"/>
            <a:ext cx="1566988" cy="4381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008697"/>
            <a:ext cx="9144000" cy="1288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 hidden="1"/>
          <p:cNvPicPr>
            <a:picLocks noChangeAspect="1"/>
          </p:cNvPicPr>
          <p:nvPr/>
        </p:nvPicPr>
        <p:blipFill rotWithShape="1">
          <a:blip r:embed="rId4"/>
          <a:srcRect l="57500"/>
          <a:stretch/>
        </p:blipFill>
        <p:spPr>
          <a:xfrm>
            <a:off x="715822" y="5806097"/>
            <a:ext cx="1541477" cy="5213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0888" y="937260"/>
            <a:ext cx="1037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Neighborhood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789682" y="93726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Neighbors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627882" y="933959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Services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5018" y="93726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</a:rPr>
              <a:t>Activates</a:t>
            </a:r>
            <a:endParaRPr 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81000" y="1005075"/>
            <a:ext cx="170688" cy="13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18081" y="1005075"/>
            <a:ext cx="182119" cy="132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827438"/>
            <a:ext cx="1066800" cy="31007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752600" y="1008697"/>
            <a:ext cx="0" cy="1288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792730" y="1008697"/>
            <a:ext cx="0" cy="1288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581400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335018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029200" y="1008697"/>
            <a:ext cx="0" cy="128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64" y="1198870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6093" y="1529505"/>
            <a:ext cx="307289" cy="313755"/>
          </a:xfrm>
          <a:prstGeom prst="ellipse">
            <a:avLst/>
          </a:prstGeom>
          <a:solidFill>
            <a:srgbClr val="2C2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ttp://www.heidelberglehigh.org/wp-content/uploads/2012/11/government-building-icon-md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4" y="1266029"/>
            <a:ext cx="187620" cy="17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iki.wpi.edu/images/images/c/cb/Warnin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" y="1549201"/>
            <a:ext cx="234070" cy="2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0664" y="2601693"/>
            <a:ext cx="307289" cy="313755"/>
            <a:chOff x="40664" y="2208312"/>
            <a:chExt cx="307289" cy="313755"/>
          </a:xfrm>
        </p:grpSpPr>
        <p:sp>
          <p:nvSpPr>
            <p:cNvPr id="5" name="Oval 4"/>
            <p:cNvSpPr/>
            <p:nvPr/>
          </p:nvSpPr>
          <p:spPr>
            <a:xfrm>
              <a:off x="40664" y="2208312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2" name="Picture 6" descr="http://icdn.pro/images/en/s/u/survey-icone-9264-128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9512" y="2245604"/>
              <a:ext cx="221975" cy="22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33309" y="2944198"/>
            <a:ext cx="307289" cy="313755"/>
            <a:chOff x="33309" y="2550817"/>
            <a:chExt cx="307289" cy="313755"/>
          </a:xfrm>
        </p:grpSpPr>
        <p:sp>
          <p:nvSpPr>
            <p:cNvPr id="57" name="Oval 56"/>
            <p:cNvSpPr/>
            <p:nvPr/>
          </p:nvSpPr>
          <p:spPr>
            <a:xfrm>
              <a:off x="33309" y="2550817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http://www.chinasf.org/calendar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23"/>
            <a:stretch/>
          </p:blipFill>
          <p:spPr bwMode="auto">
            <a:xfrm>
              <a:off x="69820" y="2623023"/>
              <a:ext cx="231197" cy="18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1615" y="3267645"/>
            <a:ext cx="307289" cy="313755"/>
            <a:chOff x="21615" y="2874264"/>
            <a:chExt cx="307289" cy="313755"/>
          </a:xfrm>
        </p:grpSpPr>
        <p:sp>
          <p:nvSpPr>
            <p:cNvPr id="45" name="Oval 44"/>
            <p:cNvSpPr/>
            <p:nvPr/>
          </p:nvSpPr>
          <p:spPr>
            <a:xfrm>
              <a:off x="21615" y="2874264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8" name="Picture 12" descr="http://www.flaticon.com/png/256/32441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0" y="2896818"/>
              <a:ext cx="236692" cy="236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431" y="6249302"/>
            <a:ext cx="4168375" cy="4001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688" y="1448837"/>
            <a:ext cx="4143610" cy="4777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1208953"/>
            <a:ext cx="4031257" cy="621031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859229" y="812569"/>
            <a:ext cx="1645971" cy="216041"/>
            <a:chOff x="1859229" y="812569"/>
            <a:chExt cx="1645971" cy="216041"/>
          </a:xfrm>
        </p:grpSpPr>
        <p:pic>
          <p:nvPicPr>
            <p:cNvPr id="34" name="Picture 4" descr="http://wiki.wpi.edu/images/images/c/cb/Warnin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667" y="845069"/>
              <a:ext cx="151385" cy="13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http://static.squarespace.com/static/530a28b5e4b0ce720624047c/t/530a36e4e4b039a663b1c958/1393178345702/icon-video.png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59229" y="837708"/>
              <a:ext cx="144769" cy="144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http://icdn.pro/images/en/s/u/survey-icone-9264-128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267445" y="832408"/>
              <a:ext cx="143563" cy="1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://www.chinasf.org/calendar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23"/>
            <a:stretch/>
          </p:blipFill>
          <p:spPr bwMode="auto">
            <a:xfrm>
              <a:off x="2474165" y="844609"/>
              <a:ext cx="149527" cy="119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4" descr="http://www.clker.com/cliparts/1/f/f/c/1194989129480209475aiga_lost_and_found_.svg.med.png"/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098" y="815156"/>
              <a:ext cx="175613" cy="168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://www.eastwoodvolunteerbureau.org.uk/images/car-icon.gif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2C2E2C"/>
                </a:clrFrom>
                <a:clrTo>
                  <a:srgbClr val="2C2E2C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216" y="812569"/>
              <a:ext cx="216836" cy="21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8"/>
            <a:srcRect l="25964" t="64534" r="49999" b="20933"/>
            <a:stretch/>
          </p:blipFill>
          <p:spPr>
            <a:xfrm>
              <a:off x="1922291" y="897761"/>
              <a:ext cx="76201" cy="762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8"/>
            <a:srcRect l="25964" t="64534" r="49999" b="20933"/>
            <a:stretch/>
          </p:blipFill>
          <p:spPr>
            <a:xfrm>
              <a:off x="2112352" y="904188"/>
              <a:ext cx="76201" cy="762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8"/>
            <a:srcRect l="25964" t="64534" r="49999" b="20933"/>
            <a:stretch/>
          </p:blipFill>
          <p:spPr>
            <a:xfrm>
              <a:off x="2821691" y="873594"/>
              <a:ext cx="76201" cy="76200"/>
            </a:xfrm>
            <a:prstGeom prst="rect">
              <a:avLst/>
            </a:prstGeom>
          </p:spPr>
        </p:pic>
        <p:pic>
          <p:nvPicPr>
            <p:cNvPr id="44" name="Picture 8" descr="http://www.clker.com/cliparts/e/w/T/q/9/L/running-icon-on-transparent-background-md.png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897" y="849419"/>
              <a:ext cx="137932" cy="13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http://agora.xtec.cat/iesalcarras/moodle/pluginfile.php/199042/block_html/content/coffee-cup-icon-hi.png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424" y="851361"/>
              <a:ext cx="116776" cy="12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8"/>
            <a:srcRect l="25964" t="64534" r="49999" b="20933"/>
            <a:stretch/>
          </p:blipFill>
          <p:spPr>
            <a:xfrm>
              <a:off x="3297212" y="843366"/>
              <a:ext cx="76201" cy="76200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8"/>
          <a:srcRect l="25964" t="64534" r="49999" b="20933"/>
          <a:stretch/>
        </p:blipFill>
        <p:spPr>
          <a:xfrm>
            <a:off x="236762" y="1578510"/>
            <a:ext cx="76201" cy="762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2819" y="2257458"/>
            <a:ext cx="307289" cy="313755"/>
            <a:chOff x="32819" y="1864077"/>
            <a:chExt cx="307289" cy="313755"/>
          </a:xfrm>
        </p:grpSpPr>
        <p:sp>
          <p:nvSpPr>
            <p:cNvPr id="50" name="Oval 49"/>
            <p:cNvSpPr/>
            <p:nvPr/>
          </p:nvSpPr>
          <p:spPr>
            <a:xfrm>
              <a:off x="32819" y="1864077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 descr="http://static.squarespace.com/static/530a28b5e4b0ce720624047c/t/530a36e4e4b039a663b1c958/1393178345702/icon-video.png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645" y="1904065"/>
              <a:ext cx="223841" cy="223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8"/>
            <a:srcRect l="25964" t="64534" r="49999" b="20933"/>
            <a:stretch/>
          </p:blipFill>
          <p:spPr>
            <a:xfrm>
              <a:off x="252193" y="1938886"/>
              <a:ext cx="76201" cy="76200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33309" y="1880433"/>
            <a:ext cx="307289" cy="313755"/>
            <a:chOff x="32819" y="1864077"/>
            <a:chExt cx="307289" cy="313755"/>
          </a:xfrm>
        </p:grpSpPr>
        <p:sp>
          <p:nvSpPr>
            <p:cNvPr id="55" name="Oval 54"/>
            <p:cNvSpPr/>
            <p:nvPr/>
          </p:nvSpPr>
          <p:spPr>
            <a:xfrm>
              <a:off x="32819" y="1864077"/>
              <a:ext cx="307289" cy="313755"/>
            </a:xfrm>
            <a:prstGeom prst="ellipse">
              <a:avLst/>
            </a:prstGeom>
            <a:solidFill>
              <a:srgbClr val="2C2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8"/>
            <a:srcRect l="25964" t="64534" r="49999" b="20933"/>
            <a:stretch/>
          </p:blipFill>
          <p:spPr>
            <a:xfrm>
              <a:off x="252193" y="1938886"/>
              <a:ext cx="76201" cy="76200"/>
            </a:xfrm>
            <a:prstGeom prst="rect">
              <a:avLst/>
            </a:prstGeom>
          </p:spPr>
        </p:pic>
      </p:grpSp>
      <p:pic>
        <p:nvPicPr>
          <p:cNvPr id="3074" name="Picture 2" descr="http://icons.iconarchive.com/icons/visualpharm/icons8-metro-style/512/Users-Police-icon.png"/>
          <p:cNvPicPr>
            <a:picLocks noChangeAspect="1" noChangeArrowheads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2" y="1918687"/>
            <a:ext cx="233416" cy="23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425262" y="1148483"/>
            <a:ext cx="1569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Super Neighborhood</a:t>
            </a:r>
            <a:endParaRPr lang="en-US" sz="1200" b="1" dirty="0"/>
          </a:p>
        </p:txBody>
      </p:sp>
      <p:sp>
        <p:nvSpPr>
          <p:cNvPr id="60" name="Rectangle 59"/>
          <p:cNvSpPr/>
          <p:nvPr/>
        </p:nvSpPr>
        <p:spPr>
          <a:xfrm>
            <a:off x="1066800" y="304800"/>
            <a:ext cx="914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457200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makes </a:t>
            </a: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project special </a:t>
            </a: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749587"/>
            <a:ext cx="8229600" cy="600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smtClean="0"/>
              <a:t>Direct contact between the city and the citizens.</a:t>
            </a:r>
            <a:endParaRPr lang="en-US" sz="2800" dirty="0" smtClean="0"/>
          </a:p>
          <a:p>
            <a:pPr marL="285750" indent="-2857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/>
              <a:t>Make neighborhoods more </a:t>
            </a:r>
            <a:r>
              <a:rPr lang="en-US" sz="2800" dirty="0" smtClean="0"/>
              <a:t>safe by updating c</a:t>
            </a:r>
            <a:r>
              <a:rPr lang="en-US" sz="2800" dirty="0" smtClean="0"/>
              <a:t>ity alerts, news, police reports and other services.</a:t>
            </a:r>
          </a:p>
          <a:p>
            <a:pPr marL="285750" indent="-2857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smtClean="0"/>
              <a:t>Give neighborhoods more ways to interact with each other, do activities and help each other doing services.</a:t>
            </a:r>
          </a:p>
          <a:p>
            <a:pPr marL="285750" indent="-2857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smtClean="0"/>
              <a:t>Easy to use and user friendly.</a:t>
            </a:r>
          </a:p>
        </p:txBody>
      </p:sp>
    </p:spTree>
    <p:extLst>
      <p:ext uri="{BB962C8B-B14F-4D97-AF65-F5344CB8AC3E}">
        <p14:creationId xmlns:p14="http://schemas.microsoft.com/office/powerpoint/2010/main" val="202408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1685</TotalTime>
  <Words>428</Words>
  <Application>Microsoft Office PowerPoint</Application>
  <PresentationFormat>On-screen Show (4:3)</PresentationFormat>
  <Paragraphs>88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</vt:lpstr>
      <vt:lpstr>Calibri</vt:lpstr>
      <vt:lpstr>Century Gothic</vt:lpstr>
      <vt:lpstr>Courier New</vt:lpstr>
      <vt:lpstr>Palatino Linotype</vt:lpstr>
      <vt:lpstr>Wingdings</vt:lpstr>
      <vt:lpstr>Office Theme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By DR.Ahmed Saker 2o1O ;)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muhanned</dc:creator>
  <cp:lastModifiedBy>Mohanned Neamah</cp:lastModifiedBy>
  <cp:revision>90</cp:revision>
  <dcterms:created xsi:type="dcterms:W3CDTF">2013-06-29T01:22:43Z</dcterms:created>
  <dcterms:modified xsi:type="dcterms:W3CDTF">2014-06-01T17:46:55Z</dcterms:modified>
</cp:coreProperties>
</file>